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172200" cx="10972800"/>
  <p:notesSz cx="10972800" cy="6172200"/>
  <p:embeddedFontLst>
    <p:embeddedFont>
      <p:font typeface="Nunito"/>
      <p:regular r:id="rId19"/>
      <p:bold r:id="rId20"/>
      <p:italic r:id="rId21"/>
      <p:boldItalic r:id="rId22"/>
    </p:embeddedFont>
    <p:embeddedFont>
      <p:font typeface="Lobster"/>
      <p:regular r:id="rId23"/>
    </p:embeddedFont>
    <p:embeddedFont>
      <p:font typeface="Nuni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NunitoSans-regular.fntdata"/><Relationship Id="rId23" Type="http://schemas.openxmlformats.org/officeDocument/2006/relationships/font" Target="fonts/Lobster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Sans-italic.fntdata"/><Relationship Id="rId25" Type="http://schemas.openxmlformats.org/officeDocument/2006/relationships/font" Target="fonts/NunitoSans-bold.fntdata"/><Relationship Id="rId27" Type="http://schemas.openxmlformats.org/officeDocument/2006/relationships/font" Target="fonts/Nunito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uni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829150" y="462900"/>
            <a:ext cx="731555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97275" y="2931775"/>
            <a:ext cx="8778225" cy="2777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SLIDES_API858458375_0:notes"/>
          <p:cNvSpPr/>
          <p:nvPr>
            <p:ph idx="2" type="sldImg"/>
          </p:nvPr>
        </p:nvSpPr>
        <p:spPr>
          <a:xfrm>
            <a:off x="610115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SLIDES_API858458375_0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 IBÁÑEZ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SLIDES_API858458375_546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SLIDES_API858458375_546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DANIEL LALANZA</a:t>
            </a:r>
            <a:r>
              <a:rPr lang="en-US"/>
              <a:t> </a:t>
            </a:r>
            <a:br>
              <a:rPr lang="en-US"/>
            </a:br>
            <a:r>
              <a:rPr lang="en-US"/>
              <a:t>La calidad de la ventilación, la iluminación y acústica son factores que afectan la comodidad de los empleados.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SLIDES_API1856002603_534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SLIDES_API1856002603_534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PRIMERAS DANIEL IBÁÑEZ – 2 SEGUNDAS JESÚS LOSADA – 2 ÚLTIMAS DANIEL LALANZA.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SLIDES_API1856002603_693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SLIDES_API1856002603_693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SLIDES_API858458375_50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SLIDES_API858458375_50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DANIEL IBÁÑEZ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e2ef06680_0_3:notes"/>
          <p:cNvSpPr/>
          <p:nvPr>
            <p:ph idx="2" type="sldImg"/>
          </p:nvPr>
        </p:nvSpPr>
        <p:spPr>
          <a:xfrm>
            <a:off x="1829150" y="462900"/>
            <a:ext cx="73155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e2ef06680_0_3:notes"/>
          <p:cNvSpPr txBox="1"/>
          <p:nvPr>
            <p:ph idx="1" type="body"/>
          </p:nvPr>
        </p:nvSpPr>
        <p:spPr>
          <a:xfrm>
            <a:off x="1097275" y="293177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DANIEL IBÁÑEZ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SLIDES_API858458375_103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SLIDES_API858458375_103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DANIEL IBÁÑEZ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SLIDES_API858458375_156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SLIDES_API858458375_156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 IBÁÑEZ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SLIDES_API858458375_325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SLIDES_API858458375_325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JESÚS LOSADA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SLIDES_API858458375_437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SLIDES_API858458375_437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JESÚS LOSADA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3e6d3ce18_1_37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3e6d3ce18_1_37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JESÚS LOSADA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SLIDES_API858458375_493:notes"/>
          <p:cNvSpPr/>
          <p:nvPr>
            <p:ph idx="2" type="sldImg"/>
          </p:nvPr>
        </p:nvSpPr>
        <p:spPr>
          <a:xfrm>
            <a:off x="610080" y="462915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SLIDES_API858458375_493:notes"/>
          <p:cNvSpPr txBox="1"/>
          <p:nvPr>
            <p:ph idx="1" type="body"/>
          </p:nvPr>
        </p:nvSpPr>
        <p:spPr>
          <a:xfrm>
            <a:off x="1097280" y="2931795"/>
            <a:ext cx="87783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 LALANZA</a:t>
            </a:r>
            <a:br>
              <a:rPr lang="en-US"/>
            </a:br>
            <a:r>
              <a:rPr lang="en-US"/>
              <a:t>Es crucial abordar estos problemas para mantener un ambiente de trabajo saludable.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1363979" y="282701"/>
            <a:ext cx="8244840" cy="60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730752" y="5740146"/>
            <a:ext cx="3511296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548640" y="5740146"/>
            <a:ext cx="2523744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9932796" y="5850331"/>
            <a:ext cx="189229" cy="1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374040" y="534030"/>
            <a:ext cx="10225200" cy="6873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74040" y="666720"/>
            <a:ext cx="3369900" cy="906900"/>
          </a:xfrm>
          <a:prstGeom prst="rect">
            <a:avLst/>
          </a:prstGeom>
        </p:spPr>
        <p:txBody>
          <a:bodyPr anchorCtr="0" anchor="b" bIns="109700" lIns="109700" spcFirstLastPara="1" rIns="109700" wrap="square" tIns="109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74040" y="1667520"/>
            <a:ext cx="3369900" cy="38154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588300" y="540180"/>
            <a:ext cx="7641300" cy="49089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5486400" y="-150"/>
            <a:ext cx="54864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318600" y="1479810"/>
            <a:ext cx="4854000" cy="1778700"/>
          </a:xfrm>
          <a:prstGeom prst="rect">
            <a:avLst/>
          </a:prstGeom>
        </p:spPr>
        <p:txBody>
          <a:bodyPr anchorCtr="0" anchor="b" bIns="109700" lIns="109700" spcFirstLastPara="1" rIns="109700" wrap="square" tIns="109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8600" y="3363690"/>
            <a:ext cx="4854000" cy="14820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5927400" y="868890"/>
            <a:ext cx="4604400" cy="44340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74040" y="5076690"/>
            <a:ext cx="7198500" cy="7260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hasCustomPrompt="1" type="title"/>
          </p:nvPr>
        </p:nvSpPr>
        <p:spPr>
          <a:xfrm>
            <a:off x="374040" y="1327350"/>
            <a:ext cx="10225200" cy="2356200"/>
          </a:xfrm>
          <a:prstGeom prst="rect">
            <a:avLst/>
          </a:prstGeom>
        </p:spPr>
        <p:txBody>
          <a:bodyPr anchorCtr="0" anchor="b" bIns="109700" lIns="109700" spcFirstLastPara="1" rIns="109700" wrap="square" tIns="109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9pPr>
          </a:lstStyle>
          <a:p>
            <a:r>
              <a:t>xx%</a:t>
            </a: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74040" y="3782670"/>
            <a:ext cx="10225200" cy="15609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730752" y="5740146"/>
            <a:ext cx="3511296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548640" y="5740146"/>
            <a:ext cx="2523744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9932796" y="5850331"/>
            <a:ext cx="189229" cy="1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1363979" y="282701"/>
            <a:ext cx="8244840" cy="60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013460" y="1301496"/>
            <a:ext cx="9646920" cy="423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730752" y="5740146"/>
            <a:ext cx="3511296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548640" y="5740146"/>
            <a:ext cx="2523744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9932796" y="5850331"/>
            <a:ext cx="189229" cy="1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3548125" y="282701"/>
            <a:ext cx="3876548" cy="60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645920" y="3456432"/>
            <a:ext cx="7680960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730752" y="5740146"/>
            <a:ext cx="3511296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548640" y="5740146"/>
            <a:ext cx="2523744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9932796" y="5850331"/>
            <a:ext cx="189229" cy="1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1363979" y="282701"/>
            <a:ext cx="8244840" cy="60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548640" y="1419606"/>
            <a:ext cx="4773168" cy="4073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5650992" y="1419606"/>
            <a:ext cx="4773168" cy="4073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730752" y="5740146"/>
            <a:ext cx="3511296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548640" y="5740146"/>
            <a:ext cx="2523744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9932796" y="5850331"/>
            <a:ext cx="189229" cy="1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0" i="0" sz="850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ctrTitle"/>
          </p:nvPr>
        </p:nvSpPr>
        <p:spPr>
          <a:xfrm>
            <a:off x="374050" y="893490"/>
            <a:ext cx="10225200" cy="2463000"/>
          </a:xfrm>
          <a:prstGeom prst="rect">
            <a:avLst/>
          </a:prstGeom>
        </p:spPr>
        <p:txBody>
          <a:bodyPr anchorCtr="0" anchor="b" bIns="109700" lIns="109700" spcFirstLastPara="1" rIns="109700" wrap="square" tIns="109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>
            <a:off x="374040" y="3400950"/>
            <a:ext cx="10225200" cy="9510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74040" y="2581020"/>
            <a:ext cx="10225200" cy="10101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74040" y="534030"/>
            <a:ext cx="10225200" cy="6873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74040" y="1382970"/>
            <a:ext cx="10225200" cy="40998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374040" y="534030"/>
            <a:ext cx="10225200" cy="6873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74040" y="1382970"/>
            <a:ext cx="4800300" cy="40998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5798880" y="1382970"/>
            <a:ext cx="4800300" cy="40998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72800" cy="61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0"/>
            <a:ext cx="10972800" cy="6172200"/>
          </a:xfrm>
          <a:custGeom>
            <a:rect b="b" l="l" r="r" t="t"/>
            <a:pathLst>
              <a:path extrusionOk="0" h="6172200" w="10972800">
                <a:moveTo>
                  <a:pt x="10972800" y="0"/>
                </a:moveTo>
                <a:lnTo>
                  <a:pt x="0" y="0"/>
                </a:lnTo>
                <a:lnTo>
                  <a:pt x="0" y="6172200"/>
                </a:lnTo>
                <a:lnTo>
                  <a:pt x="10972800" y="6172200"/>
                </a:lnTo>
                <a:lnTo>
                  <a:pt x="10972800" y="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" name="Google Shape;8;p1"/>
          <p:cNvSpPr/>
          <p:nvPr/>
        </p:nvSpPr>
        <p:spPr>
          <a:xfrm>
            <a:off x="10347960" y="5888735"/>
            <a:ext cx="407034" cy="76200"/>
          </a:xfrm>
          <a:custGeom>
            <a:rect b="b" l="l" r="r" t="t"/>
            <a:pathLst>
              <a:path extrusionOk="0" h="76200" w="407034">
                <a:moveTo>
                  <a:pt x="73152" y="32702"/>
                </a:moveTo>
                <a:lnTo>
                  <a:pt x="70142" y="16268"/>
                </a:lnTo>
                <a:lnTo>
                  <a:pt x="69989" y="15430"/>
                </a:lnTo>
                <a:lnTo>
                  <a:pt x="61696" y="5549"/>
                </a:lnTo>
                <a:lnTo>
                  <a:pt x="50050" y="1066"/>
                </a:lnTo>
                <a:lnTo>
                  <a:pt x="36830" y="0"/>
                </a:lnTo>
                <a:lnTo>
                  <a:pt x="0" y="0"/>
                </a:lnTo>
                <a:lnTo>
                  <a:pt x="0" y="73152"/>
                </a:lnTo>
                <a:lnTo>
                  <a:pt x="20701" y="73152"/>
                </a:lnTo>
                <a:lnTo>
                  <a:pt x="20701" y="16268"/>
                </a:lnTo>
                <a:lnTo>
                  <a:pt x="36830" y="16433"/>
                </a:lnTo>
                <a:lnTo>
                  <a:pt x="42037" y="16433"/>
                </a:lnTo>
                <a:lnTo>
                  <a:pt x="45847" y="17665"/>
                </a:lnTo>
                <a:lnTo>
                  <a:pt x="48387" y="20459"/>
                </a:lnTo>
                <a:lnTo>
                  <a:pt x="51689" y="23863"/>
                </a:lnTo>
                <a:lnTo>
                  <a:pt x="53086" y="29603"/>
                </a:lnTo>
                <a:lnTo>
                  <a:pt x="53086" y="73152"/>
                </a:lnTo>
                <a:lnTo>
                  <a:pt x="73152" y="73152"/>
                </a:lnTo>
                <a:lnTo>
                  <a:pt x="73152" y="32702"/>
                </a:lnTo>
                <a:close/>
              </a:path>
              <a:path extrusionOk="0" h="76200" w="407034">
                <a:moveTo>
                  <a:pt x="153035" y="0"/>
                </a:moveTo>
                <a:lnTo>
                  <a:pt x="131953" y="0"/>
                </a:lnTo>
                <a:lnTo>
                  <a:pt x="114935" y="57962"/>
                </a:lnTo>
                <a:lnTo>
                  <a:pt x="98425" y="0"/>
                </a:lnTo>
                <a:lnTo>
                  <a:pt x="76200" y="0"/>
                </a:lnTo>
                <a:lnTo>
                  <a:pt x="99568" y="73152"/>
                </a:lnTo>
                <a:lnTo>
                  <a:pt x="129286" y="73152"/>
                </a:lnTo>
                <a:lnTo>
                  <a:pt x="134213" y="57962"/>
                </a:lnTo>
                <a:lnTo>
                  <a:pt x="153035" y="0"/>
                </a:lnTo>
                <a:close/>
              </a:path>
              <a:path extrusionOk="0" h="76200" w="407034">
                <a:moveTo>
                  <a:pt x="182118" y="0"/>
                </a:moveTo>
                <a:lnTo>
                  <a:pt x="161671" y="0"/>
                </a:lnTo>
                <a:lnTo>
                  <a:pt x="161671" y="73152"/>
                </a:lnTo>
                <a:lnTo>
                  <a:pt x="182118" y="73152"/>
                </a:lnTo>
                <a:lnTo>
                  <a:pt x="182118" y="0"/>
                </a:lnTo>
                <a:close/>
              </a:path>
              <a:path extrusionOk="0" h="76200" w="407034">
                <a:moveTo>
                  <a:pt x="265049" y="37503"/>
                </a:moveTo>
                <a:lnTo>
                  <a:pt x="244983" y="2628"/>
                </a:lnTo>
                <a:lnTo>
                  <a:pt x="244983" y="36728"/>
                </a:lnTo>
                <a:lnTo>
                  <a:pt x="243484" y="46342"/>
                </a:lnTo>
                <a:lnTo>
                  <a:pt x="239242" y="52832"/>
                </a:lnTo>
                <a:lnTo>
                  <a:pt x="232600" y="56502"/>
                </a:lnTo>
                <a:lnTo>
                  <a:pt x="223901" y="57658"/>
                </a:lnTo>
                <a:lnTo>
                  <a:pt x="215138" y="57658"/>
                </a:lnTo>
                <a:lnTo>
                  <a:pt x="215138" y="15963"/>
                </a:lnTo>
                <a:lnTo>
                  <a:pt x="223901" y="15963"/>
                </a:lnTo>
                <a:lnTo>
                  <a:pt x="232600" y="17094"/>
                </a:lnTo>
                <a:lnTo>
                  <a:pt x="239242" y="20713"/>
                </a:lnTo>
                <a:lnTo>
                  <a:pt x="243484" y="27152"/>
                </a:lnTo>
                <a:lnTo>
                  <a:pt x="244983" y="36728"/>
                </a:lnTo>
                <a:lnTo>
                  <a:pt x="244983" y="2628"/>
                </a:lnTo>
                <a:lnTo>
                  <a:pt x="244297" y="2298"/>
                </a:lnTo>
                <a:lnTo>
                  <a:pt x="234772" y="482"/>
                </a:lnTo>
                <a:lnTo>
                  <a:pt x="223393" y="0"/>
                </a:lnTo>
                <a:lnTo>
                  <a:pt x="194564" y="0"/>
                </a:lnTo>
                <a:lnTo>
                  <a:pt x="194564" y="73152"/>
                </a:lnTo>
                <a:lnTo>
                  <a:pt x="228092" y="73152"/>
                </a:lnTo>
                <a:lnTo>
                  <a:pt x="263093" y="52971"/>
                </a:lnTo>
                <a:lnTo>
                  <a:pt x="264541" y="45631"/>
                </a:lnTo>
                <a:lnTo>
                  <a:pt x="265049" y="37503"/>
                </a:lnTo>
                <a:close/>
              </a:path>
              <a:path extrusionOk="0" h="76200" w="407034">
                <a:moveTo>
                  <a:pt x="295275" y="0"/>
                </a:moveTo>
                <a:lnTo>
                  <a:pt x="274701" y="0"/>
                </a:lnTo>
                <a:lnTo>
                  <a:pt x="274701" y="73152"/>
                </a:lnTo>
                <a:lnTo>
                  <a:pt x="295275" y="73152"/>
                </a:lnTo>
                <a:lnTo>
                  <a:pt x="295275" y="0"/>
                </a:lnTo>
                <a:close/>
              </a:path>
              <a:path extrusionOk="0" h="76200" w="407034">
                <a:moveTo>
                  <a:pt x="388620" y="73152"/>
                </a:moveTo>
                <a:lnTo>
                  <a:pt x="383527" y="60286"/>
                </a:lnTo>
                <a:lnTo>
                  <a:pt x="378510" y="47574"/>
                </a:lnTo>
                <a:lnTo>
                  <a:pt x="365048" y="13487"/>
                </a:lnTo>
                <a:lnTo>
                  <a:pt x="359791" y="152"/>
                </a:lnTo>
                <a:lnTo>
                  <a:pt x="358140" y="152"/>
                </a:lnTo>
                <a:lnTo>
                  <a:pt x="358140" y="47574"/>
                </a:lnTo>
                <a:lnTo>
                  <a:pt x="332740" y="47574"/>
                </a:lnTo>
                <a:lnTo>
                  <a:pt x="345567" y="13487"/>
                </a:lnTo>
                <a:lnTo>
                  <a:pt x="358140" y="47574"/>
                </a:lnTo>
                <a:lnTo>
                  <a:pt x="358140" y="152"/>
                </a:lnTo>
                <a:lnTo>
                  <a:pt x="332359" y="152"/>
                </a:lnTo>
                <a:lnTo>
                  <a:pt x="303657" y="73152"/>
                </a:lnTo>
                <a:lnTo>
                  <a:pt x="323850" y="73152"/>
                </a:lnTo>
                <a:lnTo>
                  <a:pt x="328422" y="60286"/>
                </a:lnTo>
                <a:lnTo>
                  <a:pt x="362458" y="60286"/>
                </a:lnTo>
                <a:lnTo>
                  <a:pt x="366776" y="73152"/>
                </a:lnTo>
                <a:lnTo>
                  <a:pt x="388620" y="73152"/>
                </a:lnTo>
                <a:close/>
              </a:path>
              <a:path extrusionOk="0" h="76200" w="407034">
                <a:moveTo>
                  <a:pt x="403098" y="66116"/>
                </a:moveTo>
                <a:lnTo>
                  <a:pt x="402082" y="65620"/>
                </a:lnTo>
                <a:lnTo>
                  <a:pt x="401447" y="65620"/>
                </a:lnTo>
                <a:lnTo>
                  <a:pt x="401447" y="66941"/>
                </a:lnTo>
                <a:lnTo>
                  <a:pt x="401447" y="68427"/>
                </a:lnTo>
                <a:lnTo>
                  <a:pt x="401066" y="68592"/>
                </a:lnTo>
                <a:lnTo>
                  <a:pt x="398907" y="68592"/>
                </a:lnTo>
                <a:lnTo>
                  <a:pt x="398907" y="66776"/>
                </a:lnTo>
                <a:lnTo>
                  <a:pt x="400558" y="66776"/>
                </a:lnTo>
                <a:lnTo>
                  <a:pt x="401447" y="66941"/>
                </a:lnTo>
                <a:lnTo>
                  <a:pt x="401447" y="65620"/>
                </a:lnTo>
                <a:lnTo>
                  <a:pt x="397256" y="65620"/>
                </a:lnTo>
                <a:lnTo>
                  <a:pt x="397256" y="72898"/>
                </a:lnTo>
                <a:lnTo>
                  <a:pt x="398907" y="72898"/>
                </a:lnTo>
                <a:lnTo>
                  <a:pt x="398907" y="69926"/>
                </a:lnTo>
                <a:lnTo>
                  <a:pt x="399669" y="69926"/>
                </a:lnTo>
                <a:lnTo>
                  <a:pt x="401447" y="72898"/>
                </a:lnTo>
                <a:lnTo>
                  <a:pt x="403098" y="72898"/>
                </a:lnTo>
                <a:lnTo>
                  <a:pt x="401523" y="69926"/>
                </a:lnTo>
                <a:lnTo>
                  <a:pt x="401447" y="69761"/>
                </a:lnTo>
                <a:lnTo>
                  <a:pt x="402336" y="69583"/>
                </a:lnTo>
                <a:lnTo>
                  <a:pt x="403098" y="69253"/>
                </a:lnTo>
                <a:lnTo>
                  <a:pt x="403098" y="68592"/>
                </a:lnTo>
                <a:lnTo>
                  <a:pt x="403098" y="66776"/>
                </a:lnTo>
                <a:lnTo>
                  <a:pt x="403098" y="66116"/>
                </a:lnTo>
                <a:close/>
              </a:path>
              <a:path extrusionOk="0" h="76200" w="407034">
                <a:moveTo>
                  <a:pt x="406908" y="64960"/>
                </a:moveTo>
                <a:lnTo>
                  <a:pt x="405587" y="63969"/>
                </a:lnTo>
                <a:lnTo>
                  <a:pt x="404876" y="63436"/>
                </a:lnTo>
                <a:lnTo>
                  <a:pt x="404876" y="66116"/>
                </a:lnTo>
                <a:lnTo>
                  <a:pt x="404876" y="72402"/>
                </a:lnTo>
                <a:lnTo>
                  <a:pt x="402590" y="74549"/>
                </a:lnTo>
                <a:lnTo>
                  <a:pt x="397256" y="74549"/>
                </a:lnTo>
                <a:lnTo>
                  <a:pt x="395224" y="72402"/>
                </a:lnTo>
                <a:lnTo>
                  <a:pt x="395224" y="66116"/>
                </a:lnTo>
                <a:lnTo>
                  <a:pt x="397256" y="63969"/>
                </a:lnTo>
                <a:lnTo>
                  <a:pt x="402590" y="63969"/>
                </a:lnTo>
                <a:lnTo>
                  <a:pt x="404876" y="66116"/>
                </a:lnTo>
                <a:lnTo>
                  <a:pt x="404876" y="63436"/>
                </a:lnTo>
                <a:lnTo>
                  <a:pt x="403606" y="62484"/>
                </a:lnTo>
                <a:lnTo>
                  <a:pt x="396494" y="62484"/>
                </a:lnTo>
                <a:lnTo>
                  <a:pt x="393192" y="64960"/>
                </a:lnTo>
                <a:lnTo>
                  <a:pt x="393192" y="73558"/>
                </a:lnTo>
                <a:lnTo>
                  <a:pt x="396494" y="76200"/>
                </a:lnTo>
                <a:lnTo>
                  <a:pt x="403606" y="76200"/>
                </a:lnTo>
                <a:lnTo>
                  <a:pt x="405663" y="74549"/>
                </a:lnTo>
                <a:lnTo>
                  <a:pt x="406908" y="73558"/>
                </a:lnTo>
                <a:lnTo>
                  <a:pt x="406908" y="649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54411" y="5868923"/>
            <a:ext cx="166116" cy="11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1363979" y="282701"/>
            <a:ext cx="8244840" cy="60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13460" y="1301496"/>
            <a:ext cx="9646920" cy="423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730752" y="5740146"/>
            <a:ext cx="3511296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548640" y="5740146"/>
            <a:ext cx="2523744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932796" y="5850331"/>
            <a:ext cx="189229" cy="1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50" u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50" u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50" u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50" u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50" u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50" u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50" u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50" u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buNone/>
              <a:defRPr b="0" i="0" sz="850" u="none">
                <a:solidFill>
                  <a:srgbClr val="50505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374040" y="534030"/>
            <a:ext cx="10225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74040" y="1382970"/>
            <a:ext cx="102252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  <a:defRPr sz="1700">
                <a:solidFill>
                  <a:schemeClr val="dk2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  <a:defRPr sz="1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0166949" y="5595860"/>
            <a:ext cx="6585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</a:defRPr>
            </a:lvl1pPr>
            <a:lvl2pPr lvl="1" algn="r">
              <a:buNone/>
              <a:defRPr sz="1200">
                <a:solidFill>
                  <a:schemeClr val="dk2"/>
                </a:solidFill>
              </a:defRPr>
            </a:lvl2pPr>
            <a:lvl3pPr lvl="2" algn="r">
              <a:buNone/>
              <a:defRPr sz="1200">
                <a:solidFill>
                  <a:schemeClr val="dk2"/>
                </a:solidFill>
              </a:defRPr>
            </a:lvl3pPr>
            <a:lvl4pPr lvl="3" algn="r">
              <a:buNone/>
              <a:defRPr sz="1200">
                <a:solidFill>
                  <a:schemeClr val="dk2"/>
                </a:solidFill>
              </a:defRPr>
            </a:lvl4pPr>
            <a:lvl5pPr lvl="4" algn="r">
              <a:buNone/>
              <a:defRPr sz="1200">
                <a:solidFill>
                  <a:schemeClr val="dk2"/>
                </a:solidFill>
              </a:defRPr>
            </a:lvl5pPr>
            <a:lvl6pPr lvl="5" algn="r">
              <a:buNone/>
              <a:defRPr sz="1200">
                <a:solidFill>
                  <a:schemeClr val="dk2"/>
                </a:solidFill>
              </a:defRPr>
            </a:lvl6pPr>
            <a:lvl7pPr lvl="6" algn="r">
              <a:buNone/>
              <a:defRPr sz="1200">
                <a:solidFill>
                  <a:schemeClr val="dk2"/>
                </a:solidFill>
              </a:defRPr>
            </a:lvl7pPr>
            <a:lvl8pPr lvl="7" algn="r">
              <a:buNone/>
              <a:defRPr sz="1200">
                <a:solidFill>
                  <a:schemeClr val="dk2"/>
                </a:solidFill>
              </a:defRPr>
            </a:lvl8pPr>
            <a:lvl9pPr lvl="8" algn="r">
              <a:buNone/>
              <a:defRPr sz="1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B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1205610" y="1571580"/>
            <a:ext cx="85821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1758" t="2372"/>
          <a:stretch/>
        </p:blipFill>
        <p:spPr>
          <a:xfrm>
            <a:off x="0" y="0"/>
            <a:ext cx="1104282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5673450" y="919050"/>
            <a:ext cx="4955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76B800"/>
                </a:solidFill>
                <a:latin typeface="Nunito"/>
                <a:ea typeface="Nunito"/>
                <a:cs typeface="Nunito"/>
                <a:sym typeface="Nunito"/>
              </a:rPr>
              <a:t>JESÚS LOSADA</a:t>
            </a:r>
            <a:endParaRPr b="1" sz="2900">
              <a:solidFill>
                <a:srgbClr val="76B8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76B800"/>
                </a:solidFill>
                <a:latin typeface="Nunito"/>
                <a:ea typeface="Nunito"/>
                <a:cs typeface="Nunito"/>
                <a:sym typeface="Nunito"/>
              </a:rPr>
              <a:t>        DANIEL LALANZA</a:t>
            </a:r>
            <a:endParaRPr b="1" sz="2900">
              <a:solidFill>
                <a:srgbClr val="76B8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76B800"/>
                </a:solidFill>
                <a:latin typeface="Nunito"/>
                <a:ea typeface="Nunito"/>
                <a:cs typeface="Nunito"/>
                <a:sym typeface="Nunito"/>
              </a:rPr>
              <a:t>              DANIEL IBÁÑEZ</a:t>
            </a:r>
            <a:endParaRPr sz="1300"/>
          </a:p>
        </p:txBody>
      </p:sp>
      <p:sp>
        <p:nvSpPr>
          <p:cNvPr id="97" name="Google Shape;97;p19"/>
          <p:cNvSpPr txBox="1"/>
          <p:nvPr/>
        </p:nvSpPr>
        <p:spPr>
          <a:xfrm>
            <a:off x="-2590800" y="3917100"/>
            <a:ext cx="11042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76B800"/>
                </a:solidFill>
                <a:latin typeface="Lobster"/>
                <a:ea typeface="Lobster"/>
                <a:cs typeface="Lobster"/>
                <a:sym typeface="Lobster"/>
              </a:rPr>
              <a:t>“If You can dream it You can do it”</a:t>
            </a:r>
            <a:endParaRPr b="1" sz="3000">
              <a:solidFill>
                <a:srgbClr val="76B8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4333042" y="4294250"/>
            <a:ext cx="475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76B800"/>
                </a:solidFill>
                <a:latin typeface="Lobster"/>
                <a:ea typeface="Lobster"/>
                <a:cs typeface="Lobster"/>
                <a:sym typeface="Lobster"/>
              </a:rPr>
              <a:t>Walt Disney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 flipH="1">
            <a:off x="11340" y="30"/>
            <a:ext cx="3836400" cy="61722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541600" y="327249"/>
            <a:ext cx="6285300" cy="43521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1141250" y="1330850"/>
            <a:ext cx="43620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V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entilación de c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alidad 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Correcta iluminación y acústica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Sillas ergonómicas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2964350" y="471125"/>
            <a:ext cx="39342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Entorno </a:t>
            </a:r>
            <a:r>
              <a:rPr b="1" i="1" lang="en-US" sz="31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de trabajo</a:t>
            </a:r>
            <a:endParaRPr b="1" i="1" sz="31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625008" y="3567350"/>
            <a:ext cx="443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Un entorno de trabajo </a:t>
            </a:r>
            <a:r>
              <a:rPr b="1" lang="en-US" sz="20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bien diseñado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es esencial para la </a:t>
            </a:r>
            <a:r>
              <a:rPr b="1" lang="en-US" sz="20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productividad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 b="0" l="0" r="28073" t="0"/>
          <a:stretch/>
        </p:blipFill>
        <p:spPr>
          <a:xfrm>
            <a:off x="6580200" y="-33450"/>
            <a:ext cx="4439398" cy="61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4">
            <a:alphaModFix/>
          </a:blip>
          <a:srcRect b="20784" l="0" r="0" t="20784"/>
          <a:stretch/>
        </p:blipFill>
        <p:spPr>
          <a:xfrm>
            <a:off x="5009800" y="2672040"/>
            <a:ext cx="5280900" cy="3085800"/>
          </a:xfrm>
          <a:prstGeom prst="roundRect">
            <a:avLst>
              <a:gd fmla="val 13246" name="adj"/>
            </a:avLst>
          </a:prstGeom>
          <a:noFill/>
          <a:ln>
            <a:noFill/>
          </a:ln>
        </p:spPr>
      </p:pic>
      <p:cxnSp>
        <p:nvCxnSpPr>
          <p:cNvPr id="234" name="Google Shape;234;p28"/>
          <p:cNvCxnSpPr/>
          <p:nvPr/>
        </p:nvCxnSpPr>
        <p:spPr>
          <a:xfrm>
            <a:off x="998275" y="328250"/>
            <a:ext cx="3000" cy="2769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8"/>
          <p:cNvSpPr/>
          <p:nvPr/>
        </p:nvSpPr>
        <p:spPr>
          <a:xfrm>
            <a:off x="918875" y="1509656"/>
            <a:ext cx="164700" cy="16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918865" y="2121487"/>
            <a:ext cx="164700" cy="16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918865" y="2760837"/>
            <a:ext cx="164700" cy="160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0" y="5201790"/>
            <a:ext cx="10972800" cy="9705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4964700" y="5"/>
            <a:ext cx="6008100" cy="6172200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5421900" y="1573050"/>
            <a:ext cx="51885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Nunito Sans"/>
                <a:ea typeface="Nunito Sans"/>
                <a:cs typeface="Nunito Sans"/>
                <a:sym typeface="Nunito Sans"/>
              </a:rPr>
              <a:t>Jornada laboral</a:t>
            </a: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: Máximo 36 Horas/Sem.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unito Sans"/>
                <a:ea typeface="Nunito Sans"/>
                <a:cs typeface="Nunito Sans"/>
                <a:sym typeface="Nunito Sans"/>
              </a:rPr>
              <a:t>Descansos y vacaciones</a:t>
            </a: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: Mín 30 días naturales.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Nunito Sans"/>
                <a:ea typeface="Nunito Sans"/>
                <a:cs typeface="Nunito Sans"/>
                <a:sym typeface="Nunito Sans"/>
              </a:rPr>
              <a:t>Salario</a:t>
            </a: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: Salario mínimo + Incentivos. 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unito Sans"/>
                <a:ea typeface="Nunito Sans"/>
                <a:cs typeface="Nunito Sans"/>
                <a:sym typeface="Nunito Sans"/>
              </a:rPr>
              <a:t>Formación y reciclaje</a:t>
            </a: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: Formación continua. 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Nunito Sans"/>
                <a:ea typeface="Nunito Sans"/>
                <a:cs typeface="Nunito Sans"/>
                <a:sym typeface="Nunito Sans"/>
              </a:rPr>
              <a:t>Seguridad y salud</a:t>
            </a: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: Prevención riesgos.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Nunito Sans"/>
                <a:ea typeface="Nunito Sans"/>
                <a:cs typeface="Nunito Sans"/>
                <a:sym typeface="Nunito Sans"/>
              </a:rPr>
              <a:t>Igualdad y conciliación</a:t>
            </a: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: Igualdad género…</a:t>
            </a:r>
            <a:endParaRPr sz="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5685900" y="371325"/>
            <a:ext cx="4504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Convenio </a:t>
            </a:r>
            <a:r>
              <a:rPr b="1" i="1" lang="en-US" sz="36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NVIDIA </a:t>
            </a:r>
            <a:endParaRPr b="1" i="1" sz="3600">
              <a:solidFill>
                <a:srgbClr val="76B8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75" y="914200"/>
            <a:ext cx="3878100" cy="387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247" name="Google Shape;247;p29"/>
          <p:cNvCxnSpPr/>
          <p:nvPr/>
        </p:nvCxnSpPr>
        <p:spPr>
          <a:xfrm flipH="1">
            <a:off x="5261725" y="651300"/>
            <a:ext cx="9600" cy="552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9"/>
          <p:cNvSpPr/>
          <p:nvPr/>
        </p:nvSpPr>
        <p:spPr>
          <a:xfrm>
            <a:off x="5166850" y="1732225"/>
            <a:ext cx="192000" cy="1908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5166850" y="3200787"/>
            <a:ext cx="192000" cy="1908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5166850" y="3759060"/>
            <a:ext cx="192000" cy="1908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5166850" y="4940438"/>
            <a:ext cx="192000" cy="1908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5166850" y="4349742"/>
            <a:ext cx="192000" cy="1908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5166850" y="2316312"/>
            <a:ext cx="192000" cy="1908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/>
          <p:nvPr/>
        </p:nvSpPr>
        <p:spPr>
          <a:xfrm>
            <a:off x="4964701" y="308650"/>
            <a:ext cx="5393100" cy="7866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5603888" y="232450"/>
            <a:ext cx="47784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3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Convenio </a:t>
            </a:r>
            <a:r>
              <a:rPr b="1" i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NVIDIA</a:t>
            </a:r>
            <a:endParaRPr b="1" i="1" sz="43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85250" y="0"/>
            <a:ext cx="10972800" cy="6172200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200" y="-46250"/>
            <a:ext cx="1904599" cy="1904599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2" name="Google Shape;262;p30"/>
          <p:cNvSpPr/>
          <p:nvPr/>
        </p:nvSpPr>
        <p:spPr>
          <a:xfrm>
            <a:off x="0" y="5201790"/>
            <a:ext cx="10972800" cy="9705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 txBox="1"/>
          <p:nvPr/>
        </p:nvSpPr>
        <p:spPr>
          <a:xfrm>
            <a:off x="5427475" y="1759472"/>
            <a:ext cx="49536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2226025" y="1454825"/>
            <a:ext cx="7146000" cy="3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0">
                <a:solidFill>
                  <a:schemeClr val="dk1"/>
                </a:solidFill>
              </a:rPr>
              <a:t>Gracias </a:t>
            </a:r>
            <a:endParaRPr b="1" sz="27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3910294" y="2593425"/>
            <a:ext cx="551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3E5244"/>
                </a:solidFill>
              </a:rPr>
              <a:t>P</a:t>
            </a:r>
            <a:r>
              <a:rPr lang="en-US" sz="4100">
                <a:solidFill>
                  <a:srgbClr val="3E5244"/>
                </a:solidFill>
              </a:rPr>
              <a:t>or su atención </a:t>
            </a:r>
            <a:endParaRPr sz="3300">
              <a:solidFill>
                <a:srgbClr val="3E5244"/>
              </a:solidFill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3209240" y="5363790"/>
            <a:ext cx="355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¿Preguntas?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800" y="5201800"/>
            <a:ext cx="1053266" cy="970501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5382330" y="0"/>
            <a:ext cx="5590500" cy="61722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845640" y="511290"/>
            <a:ext cx="9281400" cy="43668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5596775" y="909750"/>
            <a:ext cx="41724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D</a:t>
            </a:r>
            <a:r>
              <a:rPr lang="en-US" sz="2000">
                <a:solidFill>
                  <a:schemeClr val="lt1"/>
                </a:solidFill>
              </a:rPr>
              <a:t>esarrollo de </a:t>
            </a:r>
            <a:r>
              <a:rPr b="1" lang="en-US" sz="2000">
                <a:solidFill>
                  <a:srgbClr val="76B800"/>
                </a:solidFill>
              </a:rPr>
              <a:t>tarjetas gráficas</a:t>
            </a:r>
            <a:r>
              <a:rPr lang="en-US" sz="2000">
                <a:solidFill>
                  <a:schemeClr val="lt1"/>
                </a:solidFill>
              </a:rPr>
              <a:t> inteligencia artificial y centros de datos.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Alta innovación, integración IA y su nueva plataforma </a:t>
            </a:r>
            <a:r>
              <a:rPr b="1" lang="en-US" sz="2000">
                <a:solidFill>
                  <a:srgbClr val="76B800"/>
                </a:solidFill>
              </a:rPr>
              <a:t>CUDA</a:t>
            </a:r>
            <a:r>
              <a:rPr lang="en-US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290760" y="1181326"/>
            <a:ext cx="3600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¿A qué nos </a:t>
            </a:r>
            <a:r>
              <a:rPr b="1" i="1" lang="en-US" sz="24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dedicamos?</a:t>
            </a:r>
            <a:r>
              <a:rPr b="1" i="1"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1" i="1" sz="24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7076600" y="3125700"/>
            <a:ext cx="717900" cy="80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800">
              <a:alpha val="737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2972" r="2972" t="0"/>
          <a:stretch/>
        </p:blipFill>
        <p:spPr>
          <a:xfrm>
            <a:off x="6299148" y="4187625"/>
            <a:ext cx="2296900" cy="13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0" l="11691" r="27602" t="0"/>
          <a:stretch/>
        </p:blipFill>
        <p:spPr>
          <a:xfrm>
            <a:off x="1362000" y="1890788"/>
            <a:ext cx="3457500" cy="373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5017">
            <a:off x="415650" y="103825"/>
            <a:ext cx="993426" cy="99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8896680" y="0"/>
            <a:ext cx="2076000" cy="61722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845690" y="1014590"/>
            <a:ext cx="9281400" cy="43668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1985925" y="384875"/>
            <a:ext cx="7151100" cy="687300"/>
          </a:xfrm>
          <a:prstGeom prst="rect">
            <a:avLst/>
          </a:prstGeom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900"/>
              <a:t>Santa Clara, California, </a:t>
            </a:r>
            <a:r>
              <a:rPr b="1" lang="en-US" sz="2900">
                <a:solidFill>
                  <a:srgbClr val="76B800"/>
                </a:solidFill>
              </a:rPr>
              <a:t>EEUU</a:t>
            </a:r>
            <a:endParaRPr b="1" sz="3300">
              <a:solidFill>
                <a:srgbClr val="76B800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3" y="1776038"/>
            <a:ext cx="4224300" cy="303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100" y="1935200"/>
            <a:ext cx="4904100" cy="280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 flipH="1">
            <a:off x="11340" y="30"/>
            <a:ext cx="3836400" cy="61722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541590" y="327240"/>
            <a:ext cx="6285300" cy="46152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20784" l="0" r="0" t="20784"/>
          <a:stretch/>
        </p:blipFill>
        <p:spPr>
          <a:xfrm>
            <a:off x="5095225" y="2571515"/>
            <a:ext cx="5280900" cy="3085800"/>
          </a:xfrm>
          <a:prstGeom prst="roundRect">
            <a:avLst>
              <a:gd fmla="val 13246" name="adj"/>
            </a:avLst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732775" y="1137550"/>
            <a:ext cx="4362000" cy="3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INGENIERÍAS</a:t>
            </a: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: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 Informática.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 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Telecomunicaciones.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 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Electrónica.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 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Ciencias Computación.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COMPETENCIAS</a:t>
            </a: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: </a:t>
            </a:r>
            <a:endParaRPr b="1"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 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CUDA.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 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Python. 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 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C++. 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 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Posteriores Especializaciones.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2474475" y="448452"/>
            <a:ext cx="4258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1"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Perfil de</a:t>
            </a:r>
            <a:r>
              <a:rPr b="1"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b="1" lang="en-US" sz="24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estudios </a:t>
            </a:r>
            <a:r>
              <a:rPr b="1" i="1"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requerido</a:t>
            </a:r>
            <a:endParaRPr i="1" sz="2400">
              <a:solidFill>
                <a:schemeClr val="dk2"/>
              </a:solidFill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934585" y="1559577"/>
            <a:ext cx="2700" cy="1234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2"/>
          <p:cNvSpPr/>
          <p:nvPr/>
        </p:nvSpPr>
        <p:spPr>
          <a:xfrm>
            <a:off x="882385" y="1665914"/>
            <a:ext cx="109800" cy="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882385" y="1970727"/>
            <a:ext cx="109800" cy="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882375" y="4112869"/>
            <a:ext cx="109800" cy="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882385" y="4409132"/>
            <a:ext cx="109800" cy="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937285" y="3326727"/>
            <a:ext cx="3000" cy="129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2"/>
          <p:cNvSpPr/>
          <p:nvPr/>
        </p:nvSpPr>
        <p:spPr>
          <a:xfrm>
            <a:off x="882385" y="2275514"/>
            <a:ext cx="109800" cy="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882385" y="2580314"/>
            <a:ext cx="109800" cy="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882385" y="3494714"/>
            <a:ext cx="109800" cy="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882385" y="3803789"/>
            <a:ext cx="109800" cy="9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0" y="5201790"/>
            <a:ext cx="10972800" cy="9705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4964850" y="30"/>
            <a:ext cx="6008100" cy="6172200"/>
          </a:xfrm>
          <a:prstGeom prst="rect">
            <a:avLst/>
          </a:prstGeom>
          <a:solidFill>
            <a:srgbClr val="E9E4D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40062"/>
          <a:stretch/>
        </p:blipFill>
        <p:spPr>
          <a:xfrm rot="-5400000">
            <a:off x="-1536123" y="942954"/>
            <a:ext cx="7635348" cy="457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0" l="13445" r="13438" t="0"/>
          <a:stretch/>
        </p:blipFill>
        <p:spPr>
          <a:xfrm>
            <a:off x="779125" y="1166375"/>
            <a:ext cx="3206100" cy="4385400"/>
          </a:xfrm>
          <a:prstGeom prst="roundRect">
            <a:avLst>
              <a:gd fmla="val 15694" name="adj"/>
            </a:avLst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5395425" y="1283750"/>
            <a:ext cx="4178100" cy="29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Entre 25 y 40 </a:t>
            </a:r>
            <a:r>
              <a:rPr b="1"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años</a:t>
            </a:r>
            <a:r>
              <a:rPr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19% de mujeres en la empresa, ocupan </a:t>
            </a:r>
            <a:r>
              <a:rPr b="1"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cargos de gestión</a:t>
            </a:r>
            <a:r>
              <a:rPr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Predominan </a:t>
            </a:r>
            <a:r>
              <a:rPr b="1"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hombres </a:t>
            </a:r>
            <a:r>
              <a:rPr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 roles de alta categoría. 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Indica una </a:t>
            </a:r>
            <a:r>
              <a:rPr b="1"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brecha de género</a:t>
            </a:r>
            <a:r>
              <a:rPr lang="en-US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471625" y="311304"/>
            <a:ext cx="48945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1" lang="en-US" sz="3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Perfil de los </a:t>
            </a:r>
            <a:r>
              <a:rPr b="1" i="1" lang="en-US" sz="31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trabajadores</a:t>
            </a:r>
            <a:endParaRPr b="1" i="1" sz="3100">
              <a:solidFill>
                <a:srgbClr val="76B8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>
            <a:off x="5290245" y="25"/>
            <a:ext cx="0" cy="6172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3"/>
          <p:cNvSpPr/>
          <p:nvPr/>
        </p:nvSpPr>
        <p:spPr>
          <a:xfrm>
            <a:off x="5219750" y="1473151"/>
            <a:ext cx="141000" cy="146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5219750" y="2084998"/>
            <a:ext cx="141000" cy="146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5219750" y="3013042"/>
            <a:ext cx="141000" cy="146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5225325" y="3914004"/>
            <a:ext cx="141000" cy="146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4"/>
          <p:cNvCxnSpPr/>
          <p:nvPr/>
        </p:nvCxnSpPr>
        <p:spPr>
          <a:xfrm>
            <a:off x="517160" y="10"/>
            <a:ext cx="0" cy="6080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0" l="29962" r="0" t="0"/>
          <a:stretch/>
        </p:blipFill>
        <p:spPr>
          <a:xfrm rot="5400000">
            <a:off x="5192500" y="915100"/>
            <a:ext cx="4598999" cy="6566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/>
        </p:nvSpPr>
        <p:spPr>
          <a:xfrm>
            <a:off x="8896675" y="0"/>
            <a:ext cx="2076000" cy="61722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5721800" y="900869"/>
            <a:ext cx="4364400" cy="33108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413047" y="519276"/>
            <a:ext cx="208200" cy="209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413047" y="1659801"/>
            <a:ext cx="208200" cy="209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778200" y="3467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Asistencia sanitaria de calidad.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778200" y="2841613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Ambiente </a:t>
            </a:r>
            <a:r>
              <a:rPr b="1" lang="en-US" sz="2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seguro y confortable.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778200" y="4431575"/>
            <a:ext cx="3243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F</a:t>
            </a: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ormación continua y gratuita.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778210" y="1504820"/>
            <a:ext cx="3719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Recompensa cumplimiento rápido de objetivos.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413047" y="4605590"/>
            <a:ext cx="208200" cy="209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6137625" y="900883"/>
            <a:ext cx="38979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3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Derechos</a:t>
            </a:r>
            <a:r>
              <a:rPr b="1" i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b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</a:t>
            </a:r>
            <a:r>
              <a:rPr b="1" i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potenciados</a:t>
            </a:r>
            <a:endParaRPr b="1" i="1" sz="43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575" y="2765127"/>
            <a:ext cx="3544800" cy="216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>
            <a:off x="413047" y="3005390"/>
            <a:ext cx="208200" cy="209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0" y="1792275"/>
            <a:ext cx="10972800" cy="43356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533400" y="2885675"/>
            <a:ext cx="210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Flexibilidad </a:t>
            </a:r>
            <a:endParaRPr b="1" sz="2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Horaria 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2657603" y="4843301"/>
            <a:ext cx="242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Trabajo </a:t>
            </a:r>
            <a:r>
              <a:rPr b="1" lang="en-US" sz="2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Híbrido</a:t>
            </a:r>
            <a:endParaRPr b="1" sz="2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8067700" y="2988250"/>
            <a:ext cx="277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Trabajo remoto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0" l="0" r="0" t="40062"/>
          <a:stretch/>
        </p:blipFill>
        <p:spPr>
          <a:xfrm>
            <a:off x="1892875" y="1400138"/>
            <a:ext cx="6172201" cy="36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 rot="10800000">
            <a:off x="2544225" y="2365750"/>
            <a:ext cx="1146000" cy="1145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6B800"/>
          </a:solidFill>
          <a:ln cap="flat" cmpd="sng" w="9525">
            <a:solidFill>
              <a:srgbClr val="76B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B800"/>
              </a:solidFill>
              <a:highlight>
                <a:srgbClr val="76B800"/>
              </a:highlight>
            </a:endParaRPr>
          </a:p>
        </p:txBody>
      </p:sp>
      <p:sp>
        <p:nvSpPr>
          <p:cNvPr id="182" name="Google Shape;182;p25"/>
          <p:cNvSpPr/>
          <p:nvPr/>
        </p:nvSpPr>
        <p:spPr>
          <a:xfrm rot="890862">
            <a:off x="3856699" y="2323170"/>
            <a:ext cx="621657" cy="265637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800"/>
          </a:solidFill>
          <a:ln cap="flat" cmpd="sng" w="9525">
            <a:solidFill>
              <a:srgbClr val="76B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 flipH="1" rot="-830909">
            <a:off x="5925020" y="2305424"/>
            <a:ext cx="621671" cy="267935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6B800"/>
          </a:solidFill>
          <a:ln cap="flat" cmpd="sng" w="9525">
            <a:solidFill>
              <a:srgbClr val="76B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3140100" y="4733425"/>
            <a:ext cx="57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chemeClr val="dk2"/>
              </a:solidFill>
            </a:endParaRPr>
          </a:p>
        </p:txBody>
      </p:sp>
      <p:sp>
        <p:nvSpPr>
          <p:cNvPr id="185" name="Google Shape;185;p25"/>
          <p:cNvSpPr/>
          <p:nvPr/>
        </p:nvSpPr>
        <p:spPr>
          <a:xfrm flipH="1" rot="10800000">
            <a:off x="6648525" y="2365750"/>
            <a:ext cx="1185300" cy="1145700"/>
          </a:xfrm>
          <a:prstGeom prst="bentArrow">
            <a:avLst>
              <a:gd fmla="val 25000" name="adj1"/>
              <a:gd fmla="val 25204" name="adj2"/>
              <a:gd fmla="val 25000" name="adj3"/>
              <a:gd fmla="val 43750" name="adj4"/>
            </a:avLst>
          </a:prstGeom>
          <a:solidFill>
            <a:srgbClr val="76B800"/>
          </a:solidFill>
          <a:ln cap="flat" cmpd="sng" w="9525">
            <a:solidFill>
              <a:srgbClr val="76B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5694425" y="4858742"/>
            <a:ext cx="215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"No meetings</a:t>
            </a:r>
            <a:r>
              <a:rPr b="1" lang="en-US" sz="2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"</a:t>
            </a:r>
            <a:endParaRPr b="1" sz="2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3006025" y="826725"/>
            <a:ext cx="4392300" cy="18684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3137125" y="1011350"/>
            <a:ext cx="41301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Medidas</a:t>
            </a:r>
            <a:r>
              <a:rPr b="1" lang="en-US" sz="43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b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de</a:t>
            </a:r>
            <a:r>
              <a:rPr b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b="1" lang="en-US" sz="43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Conciliación</a:t>
            </a:r>
            <a:endParaRPr b="1" sz="4300">
              <a:solidFill>
                <a:srgbClr val="76B8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0" l="29962" r="0" t="0"/>
          <a:stretch/>
        </p:blipFill>
        <p:spPr>
          <a:xfrm rot="10800000">
            <a:off x="4282550" y="-394050"/>
            <a:ext cx="4598999" cy="6566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>
            <a:off x="8896675" y="0"/>
            <a:ext cx="2076000" cy="61722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6"/>
          <p:cNvCxnSpPr/>
          <p:nvPr/>
        </p:nvCxnSpPr>
        <p:spPr>
          <a:xfrm>
            <a:off x="517160" y="10"/>
            <a:ext cx="0" cy="6080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6"/>
          <p:cNvSpPr/>
          <p:nvPr/>
        </p:nvSpPr>
        <p:spPr>
          <a:xfrm>
            <a:off x="5593925" y="534375"/>
            <a:ext cx="4863600" cy="23073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413047" y="519276"/>
            <a:ext cx="208200" cy="209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413047" y="1659801"/>
            <a:ext cx="208200" cy="209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778200" y="3467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Innovación.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778200" y="284161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Comunicación eficaz.</a:t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413047" y="3018075"/>
            <a:ext cx="208200" cy="209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778200" y="4431575"/>
            <a:ext cx="3243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Conocimiento de riesgos laborales.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778210" y="1504820"/>
            <a:ext cx="3719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Objetivos y tareas.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413047" y="4605590"/>
            <a:ext cx="208200" cy="2091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5703500" y="458175"/>
            <a:ext cx="47784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3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Obligaciones</a:t>
            </a:r>
            <a:endParaRPr b="1" i="1" sz="4300">
              <a:solidFill>
                <a:srgbClr val="76B8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de los</a:t>
            </a:r>
            <a:r>
              <a:rPr b="1" i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trabajadores</a:t>
            </a:r>
            <a:endParaRPr b="1" i="1" sz="43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725" y="2359500"/>
            <a:ext cx="3948000" cy="237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5382330" y="0"/>
            <a:ext cx="5590500" cy="61722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29962" r="0" t="0"/>
          <a:stretch/>
        </p:blipFill>
        <p:spPr>
          <a:xfrm>
            <a:off x="0" y="-46500"/>
            <a:ext cx="4598999" cy="65662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845640" y="511290"/>
            <a:ext cx="9281400" cy="43668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4">
            <a:alphaModFix/>
          </a:blip>
          <a:srcRect b="18095" l="0" r="0" t="18095"/>
          <a:stretch/>
        </p:blipFill>
        <p:spPr>
          <a:xfrm>
            <a:off x="428130" y="2871720"/>
            <a:ext cx="4458000" cy="2844600"/>
          </a:xfrm>
          <a:prstGeom prst="roundRect">
            <a:avLst>
              <a:gd fmla="val 13262" name="adj"/>
            </a:avLst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1229060" y="983326"/>
            <a:ext cx="3600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Riesgos</a:t>
            </a:r>
            <a:endParaRPr b="1" i="1" sz="43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1" lang="en-US" sz="4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    </a:t>
            </a:r>
            <a:r>
              <a:rPr b="1" i="1" lang="en-US" sz="4300">
                <a:solidFill>
                  <a:srgbClr val="76B800"/>
                </a:solidFill>
                <a:latin typeface="Nunito Sans"/>
                <a:ea typeface="Nunito Sans"/>
                <a:cs typeface="Nunito Sans"/>
                <a:sym typeface="Nunito Sans"/>
              </a:rPr>
              <a:t>Laborales</a:t>
            </a:r>
            <a:endParaRPr b="1" i="1" sz="4300">
              <a:solidFill>
                <a:srgbClr val="76B8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1370725" y="1693525"/>
            <a:ext cx="462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5879600" y="760825"/>
            <a:ext cx="4628400" cy="3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Estrés laboral</a:t>
            </a:r>
            <a:r>
              <a:rPr lang="en-US" sz="2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Lesiones por</a:t>
            </a:r>
            <a:endParaRPr b="1"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movimientos repetitivos</a:t>
            </a:r>
            <a:r>
              <a:rPr lang="en-US" sz="2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Fatiga visual</a:t>
            </a:r>
            <a:r>
              <a:rPr lang="en-US" sz="2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Riesgos Ergonómicos</a:t>
            </a:r>
            <a:r>
              <a:rPr lang="en-US" sz="2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2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18" name="Google Shape;218;p27"/>
          <p:cNvCxnSpPr/>
          <p:nvPr/>
        </p:nvCxnSpPr>
        <p:spPr>
          <a:xfrm>
            <a:off x="5791695" y="511450"/>
            <a:ext cx="0" cy="436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7"/>
          <p:cNvSpPr/>
          <p:nvPr/>
        </p:nvSpPr>
        <p:spPr>
          <a:xfrm>
            <a:off x="5690968" y="857306"/>
            <a:ext cx="201300" cy="19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5690968" y="1956142"/>
            <a:ext cx="201300" cy="19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5690950" y="3287474"/>
            <a:ext cx="201300" cy="19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5690968" y="4307173"/>
            <a:ext cx="201300" cy="19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